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341" r:id="rId3"/>
    <p:sldId id="378" r:id="rId4"/>
    <p:sldId id="392" r:id="rId5"/>
    <p:sldId id="389" r:id="rId6"/>
    <p:sldId id="266" r:id="rId7"/>
    <p:sldId id="390" r:id="rId8"/>
    <p:sldId id="345" r:id="rId9"/>
    <p:sldId id="346" r:id="rId10"/>
    <p:sldId id="354" r:id="rId11"/>
    <p:sldId id="387" r:id="rId12"/>
    <p:sldId id="388" r:id="rId13"/>
    <p:sldId id="391" r:id="rId14"/>
    <p:sldId id="27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341"/>
            <p14:sldId id="378"/>
            <p14:sldId id="392"/>
            <p14:sldId id="389"/>
            <p14:sldId id="266"/>
            <p14:sldId id="390"/>
            <p14:sldId id="345"/>
            <p14:sldId id="346"/>
            <p14:sldId id="354"/>
            <p14:sldId id="387"/>
            <p14:sldId id="388"/>
            <p14:sldId id="39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877" autoAdjust="0"/>
  </p:normalViewPr>
  <p:slideViewPr>
    <p:cSldViewPr snapToGrid="0">
      <p:cViewPr varScale="1">
        <p:scale>
          <a:sx n="63" d="100"/>
          <a:sy n="63" d="100"/>
        </p:scale>
        <p:origin x="96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比较模型的抗干扰能力，通过减少一定比例节点的连边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6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比较模型的抗干扰能力，通过减少一定比例节点的连边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13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销售排名和购买通过率和标准化贴现累计收益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31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一种基于商品购买历史预测电子商务中买家尺寸偏好的新方法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商品嵌入和时间嵌入，文中的</a:t>
            </a:r>
            <a:r>
              <a:rPr lang="en-US" altLang="zh-CN" dirty="0"/>
              <a:t>embedding layer</a:t>
            </a:r>
            <a:r>
              <a:rPr lang="zh-CN" altLang="en-US" dirty="0"/>
              <a:t>一笔带过，应该是随机</a:t>
            </a:r>
            <a:r>
              <a:rPr lang="en-US" altLang="zh-CN" dirty="0"/>
              <a:t>embedding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42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商品嵌入和时间嵌入，文中的</a:t>
            </a:r>
            <a:r>
              <a:rPr lang="en-US" altLang="zh-CN" dirty="0"/>
              <a:t>embedding layer</a:t>
            </a:r>
            <a:r>
              <a:rPr lang="zh-CN" altLang="en-US" dirty="0"/>
              <a:t>一笔带过，应该是随机</a:t>
            </a:r>
            <a:r>
              <a:rPr lang="en-US" altLang="zh-CN" dirty="0"/>
              <a:t>embedding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11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GELU</a:t>
            </a:r>
            <a:r>
              <a:rPr lang="zh-CN" altLang="en-US" dirty="0"/>
              <a:t>激活函数，</a:t>
            </a:r>
            <a:r>
              <a:rPr lang="en-US" altLang="zh-CN" dirty="0"/>
              <a:t>2016</a:t>
            </a:r>
            <a:r>
              <a:rPr lang="zh-CN" altLang="en-US" dirty="0"/>
              <a:t>年出来的，因为</a:t>
            </a:r>
            <a:r>
              <a:rPr lang="en-US" altLang="zh-CN" dirty="0"/>
              <a:t>2019</a:t>
            </a:r>
            <a:r>
              <a:rPr lang="zh-CN" altLang="en-US" dirty="0"/>
              <a:t>年的</a:t>
            </a:r>
            <a:r>
              <a:rPr lang="en-US" altLang="zh-CN" dirty="0"/>
              <a:t>transformer</a:t>
            </a:r>
            <a:r>
              <a:rPr lang="zh-CN" altLang="en-US" dirty="0"/>
              <a:t>而大火。</a:t>
            </a:r>
            <a:endParaRPr lang="en-US" altLang="zh-CN" dirty="0"/>
          </a:p>
          <a:p>
            <a:r>
              <a:rPr lang="en-US" altLang="zh-CN" dirty="0"/>
              <a:t>Classifier:</a:t>
            </a:r>
            <a:r>
              <a:rPr lang="zh-CN" altLang="en-US" dirty="0"/>
              <a:t>三层</a:t>
            </a:r>
            <a:r>
              <a:rPr lang="en-US" altLang="zh-CN" dirty="0"/>
              <a:t>FFN</a:t>
            </a:r>
            <a:r>
              <a:rPr lang="zh-CN" altLang="en-US" dirty="0"/>
              <a:t>，前两层后接</a:t>
            </a:r>
            <a:r>
              <a:rPr lang="en-US" altLang="zh-CN" dirty="0"/>
              <a:t>GELU,</a:t>
            </a:r>
            <a:r>
              <a:rPr lang="zh-CN" altLang="en-US" dirty="0"/>
              <a:t>最后一层接</a:t>
            </a:r>
            <a:r>
              <a:rPr lang="en-US" altLang="zh-CN" dirty="0" err="1"/>
              <a:t>softmax</a:t>
            </a:r>
            <a:endParaRPr lang="en-US" altLang="zh-CN" dirty="0"/>
          </a:p>
          <a:p>
            <a:r>
              <a:rPr lang="zh-CN" altLang="en-US" dirty="0"/>
              <a:t>将</a:t>
            </a:r>
            <a:r>
              <a:rPr lang="en-US" altLang="zh-CN" dirty="0"/>
              <a:t>buyer features</a:t>
            </a:r>
            <a:r>
              <a:rPr lang="zh-CN" altLang="en-US" dirty="0"/>
              <a:t>和</a:t>
            </a:r>
            <a:r>
              <a:rPr lang="en-US" altLang="zh-CN" dirty="0"/>
              <a:t>context features</a:t>
            </a:r>
            <a:r>
              <a:rPr lang="zh-CN" altLang="en-US" dirty="0"/>
              <a:t>进行拼接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2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微平均</a:t>
            </a:r>
            <a:r>
              <a:rPr lang="en-US" altLang="zh-CN" dirty="0"/>
              <a:t>(micro)</a:t>
            </a:r>
            <a:r>
              <a:rPr lang="zh-CN" altLang="en-US" dirty="0"/>
              <a:t>和宏平均</a:t>
            </a:r>
            <a:r>
              <a:rPr lang="en-US" altLang="zh-CN" dirty="0"/>
              <a:t>(macro) : https://www.jianshu.com/p/9e0caf109e88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2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男装部、女装部、男女通用部和儿童部，最后一个部门是从幼儿到青年的任何地方。此外，我们根据五种类型对物品进行分类</a:t>
            </a:r>
            <a:r>
              <a:rPr lang="en-US" altLang="zh-CN" dirty="0"/>
              <a:t>:</a:t>
            </a:r>
            <a:r>
              <a:rPr lang="zh-CN" altLang="en-US" dirty="0"/>
              <a:t>上衣、下装、连衣裙</a:t>
            </a:r>
            <a:r>
              <a:rPr lang="en-US" altLang="zh-CN" dirty="0"/>
              <a:t>/</a:t>
            </a:r>
            <a:r>
              <a:rPr lang="zh-CN" altLang="en-US" dirty="0"/>
              <a:t>裙子、下半身和其他。</a:t>
            </a:r>
            <a:endParaRPr lang="en-US" altLang="zh-CN" dirty="0"/>
          </a:p>
          <a:p>
            <a:r>
              <a:rPr lang="en-US" altLang="zh-CN" dirty="0"/>
              <a:t>Observed</a:t>
            </a:r>
            <a:r>
              <a:rPr lang="zh-CN" altLang="en-US" dirty="0"/>
              <a:t>：代表用户买的都是同种类别的商品，</a:t>
            </a:r>
            <a:endParaRPr lang="en-US" altLang="zh-CN" dirty="0"/>
          </a:p>
          <a:p>
            <a:r>
              <a:rPr lang="en-US" altLang="zh-CN" dirty="0"/>
              <a:t>novel:</a:t>
            </a:r>
            <a:r>
              <a:rPr lang="zh-CN" altLang="en-US" dirty="0"/>
              <a:t>：从一种类型的物品推广到另一种类型的物品</a:t>
            </a:r>
            <a:r>
              <a:rPr lang="en-US" altLang="zh-CN" dirty="0"/>
              <a:t>(</a:t>
            </a:r>
            <a:r>
              <a:rPr lang="zh-CN" altLang="en-US" dirty="0"/>
              <a:t>例如，从“鞋码”到“衬衫码”，或者从男式到女式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5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儿童账户是仅从儿童类别购买的账户；而“成年”男性和女性账户分别是仅从男性和女性类别购买的账户。从男性和女性类别购买的账户被称为“混合性别”；而从儿童和成人类别购买的账户被称为“混合年龄组”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1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4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116049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3136" y="1606287"/>
            <a:ext cx="108661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PreSizE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Predicting Size in E-Commerce using Transformers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SIGIR_2021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278309" y="2650885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Yotam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Eshel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Or Levi, Haggai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Roitman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Alexander Nus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eBay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Netanya, Israel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yeshel,olevi,hroitman,alnus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}@ebay.com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815CA8-785A-4602-9B32-D3B5DC3A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26" y="1743074"/>
            <a:ext cx="5692548" cy="36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E2D773-6D96-4649-A5BC-A77DBA06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970" y="2140004"/>
            <a:ext cx="5554087" cy="28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7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49CDC0-B4C0-4E8B-8118-AA5C88CE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95" y="1409268"/>
            <a:ext cx="5334821" cy="51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AFEF88-CDB3-4506-9D6D-99F71AD5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009" y="2112414"/>
            <a:ext cx="6120135" cy="22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6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9C0F01-22FA-454B-BFB3-73796F801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" y="1550669"/>
            <a:ext cx="11692421" cy="39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AFA9EE-63AF-4A4D-8B98-7FCC4368C2C3}"/>
              </a:ext>
            </a:extLst>
          </p:cNvPr>
          <p:cNvSpPr txBox="1"/>
          <p:nvPr/>
        </p:nvSpPr>
        <p:spPr>
          <a:xfrm>
            <a:off x="199072" y="1191530"/>
            <a:ext cx="2337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Item </a:t>
            </a:r>
            <a:r>
              <a:rPr lang="zh-CN" altLang="en-US" sz="2000" b="1" dirty="0"/>
              <a:t>Embedding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B759B7-9245-4DA2-9B5E-B6DA7549A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8" y="1641113"/>
            <a:ext cx="6218450" cy="38528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B5FEB3-C33D-411E-9AEA-7802702E4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" y="5749306"/>
            <a:ext cx="4362450" cy="1009650"/>
          </a:xfrm>
          <a:prstGeom prst="rect">
            <a:avLst/>
          </a:prstGeom>
        </p:spPr>
      </p:pic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509323C9-E4AA-4A5B-83C7-A164D6E83C81}"/>
              </a:ext>
            </a:extLst>
          </p:cNvPr>
          <p:cNvSpPr/>
          <p:nvPr/>
        </p:nvSpPr>
        <p:spPr>
          <a:xfrm>
            <a:off x="0" y="1108694"/>
            <a:ext cx="6714172" cy="57493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6080A9-E21E-4D27-8A61-E799DE91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539" y="1108694"/>
            <a:ext cx="5199493" cy="53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20FC15C-34F9-4EAC-8D71-800EA3C58F6B}"/>
              </a:ext>
            </a:extLst>
          </p:cNvPr>
          <p:cNvSpPr txBox="1"/>
          <p:nvPr/>
        </p:nvSpPr>
        <p:spPr>
          <a:xfrm>
            <a:off x="250267" y="4855727"/>
            <a:ext cx="2628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Temporal Embedding</a:t>
            </a:r>
            <a:endParaRPr lang="zh-CN" altLang="en-US" b="1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16CCE91-D567-4192-8E35-AEBDCA8E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63" y="5571425"/>
            <a:ext cx="4019201" cy="36933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E87B3BB-71D2-4748-8457-310A6BCD4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4" y="5356435"/>
            <a:ext cx="2167102" cy="21499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07EBC66-CCC9-4FF9-97DF-E0B7B08B3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50" y="6091860"/>
            <a:ext cx="4838700" cy="390525"/>
          </a:xfrm>
          <a:prstGeom prst="rect">
            <a:avLst/>
          </a:prstGeom>
        </p:spPr>
      </p:pic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752AD48F-AB95-48F4-A2EA-79D9F7188EB5}"/>
              </a:ext>
            </a:extLst>
          </p:cNvPr>
          <p:cNvSpPr/>
          <p:nvPr/>
        </p:nvSpPr>
        <p:spPr>
          <a:xfrm>
            <a:off x="104482" y="4667946"/>
            <a:ext cx="4981168" cy="20745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B4DEEC-7E0D-46E1-BEEE-5C019FCB3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1" y="1323489"/>
            <a:ext cx="11503661" cy="3162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2D43CC-CD25-4374-8538-23139AE868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295" y="4879551"/>
            <a:ext cx="1466850" cy="40957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55F257C-4D46-42BC-9B6D-1B46E0CD3306}"/>
              </a:ext>
            </a:extLst>
          </p:cNvPr>
          <p:cNvSpPr txBox="1"/>
          <p:nvPr/>
        </p:nvSpPr>
        <p:spPr>
          <a:xfrm>
            <a:off x="6096000" y="5335883"/>
            <a:ext cx="6145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按</a:t>
            </a:r>
            <a:r>
              <a:rPr lang="en-US" altLang="zh-CN" dirty="0">
                <a:solidFill>
                  <a:srgbClr val="FF0000"/>
                </a:solidFill>
              </a:rPr>
              <a:t>day</a:t>
            </a:r>
            <a:r>
              <a:rPr lang="zh-CN" altLang="en-US" dirty="0">
                <a:solidFill>
                  <a:srgbClr val="FF0000"/>
                </a:solidFill>
              </a:rPr>
              <a:t>来算时间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DF2496-19AD-45A1-AE88-6942D9BE9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7251"/>
            <a:ext cx="8387091" cy="19529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7DD563-DFA2-4380-846B-180554554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6463"/>
            <a:ext cx="4362450" cy="6191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7AA31E0-F38B-4616-886E-0C3D6773DAE4}"/>
              </a:ext>
            </a:extLst>
          </p:cNvPr>
          <p:cNvSpPr txBox="1"/>
          <p:nvPr/>
        </p:nvSpPr>
        <p:spPr>
          <a:xfrm>
            <a:off x="0" y="3457582"/>
            <a:ext cx="2488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Context Embedding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94918CC-0DD9-48A8-AD17-70C5B7292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682" y="3826914"/>
            <a:ext cx="4429125" cy="103822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26A5F50-F68F-4713-A42B-B06A9C0CA090}"/>
              </a:ext>
            </a:extLst>
          </p:cNvPr>
          <p:cNvSpPr txBox="1"/>
          <p:nvPr/>
        </p:nvSpPr>
        <p:spPr>
          <a:xfrm>
            <a:off x="7351986" y="3429000"/>
            <a:ext cx="1413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Classifier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A4CAB72-FA88-478D-990B-3066133C3702}"/>
              </a:ext>
            </a:extLst>
          </p:cNvPr>
          <p:cNvSpPr/>
          <p:nvPr/>
        </p:nvSpPr>
        <p:spPr>
          <a:xfrm>
            <a:off x="0" y="3479736"/>
            <a:ext cx="4429125" cy="11758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B2ECD0B-1438-4B07-838B-944587A60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428" y="5189316"/>
            <a:ext cx="4157661" cy="1649461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433C6560-A66B-422E-ADC9-16E98BEC26B8}"/>
              </a:ext>
            </a:extLst>
          </p:cNvPr>
          <p:cNvSpPr/>
          <p:nvPr/>
        </p:nvSpPr>
        <p:spPr>
          <a:xfrm>
            <a:off x="7351986" y="3308756"/>
            <a:ext cx="4516821" cy="35492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4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9BC426-7BF6-4C95-A9CF-EDE1A921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830" y="2064790"/>
            <a:ext cx="481965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FB8C3B-2224-45E0-BBF5-F2E0DEC5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11" y="1981200"/>
            <a:ext cx="5442681" cy="32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42138C-22A3-4A3B-8772-E25EF4B2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32" y="1820095"/>
            <a:ext cx="11181735" cy="34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250240-E527-4586-9CB9-C90576AB5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620" y="1945891"/>
            <a:ext cx="9228041" cy="33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18760</TotalTime>
  <Words>393</Words>
  <Application>Microsoft Office PowerPoint</Application>
  <PresentationFormat>宽屏</PresentationFormat>
  <Paragraphs>56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1899</cp:revision>
  <dcterms:created xsi:type="dcterms:W3CDTF">2017-04-22T07:59:00Z</dcterms:created>
  <dcterms:modified xsi:type="dcterms:W3CDTF">2021-05-18T13:03:15Z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